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4"/>
  </p:sldMasterIdLst>
  <p:notesMasterIdLst>
    <p:notesMasterId r:id="rId14"/>
  </p:notesMasterIdLst>
  <p:sldIdLst>
    <p:sldId id="525" r:id="rId5"/>
    <p:sldId id="431" r:id="rId6"/>
    <p:sldId id="499" r:id="rId7"/>
    <p:sldId id="396" r:id="rId8"/>
    <p:sldId id="433" r:id="rId9"/>
    <p:sldId id="478" r:id="rId10"/>
    <p:sldId id="502" r:id="rId11"/>
    <p:sldId id="504" r:id="rId12"/>
    <p:sldId id="526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rs Bernard" initials="lb" lastIdx="1" clrIdx="0">
    <p:extLst>
      <p:ext uri="{19B8F6BF-5375-455C-9EA6-DF929625EA0E}">
        <p15:presenceInfo xmlns:p15="http://schemas.microsoft.com/office/powerpoint/2012/main" userId="Lars Bernar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40D000"/>
    <a:srgbClr val="33CC33"/>
    <a:srgbClr val="FFFFFF"/>
    <a:srgbClr val="C0D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5" autoAdjust="0"/>
    <p:restoredTop sz="87607" autoAdjust="0"/>
  </p:normalViewPr>
  <p:slideViewPr>
    <p:cSldViewPr snapToGrid="0">
      <p:cViewPr varScale="1">
        <p:scale>
          <a:sx n="62" d="100"/>
          <a:sy n="62" d="100"/>
        </p:scale>
        <p:origin x="460" y="36"/>
      </p:cViewPr>
      <p:guideLst/>
    </p:cSldViewPr>
  </p:slideViewPr>
  <p:outlineViewPr>
    <p:cViewPr>
      <p:scale>
        <a:sx n="33" d="100"/>
        <a:sy n="33" d="100"/>
      </p:scale>
      <p:origin x="0" y="-12261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107" d="100"/>
          <a:sy n="107" d="100"/>
        </p:scale>
        <p:origin x="4162" y="6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6F897-8D3C-480E-897D-7E1EA1A94D40}" type="datetimeFigureOut">
              <a:rPr lang="de-DE" smtClean="0"/>
              <a:t>14.06.2021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E32405-6501-4486-A56C-41AA07A655AB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E32405-6501-4486-A56C-41AA07A655A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809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E32405-6501-4486-A56C-41AA07A655A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617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endParaRPr lang="en-US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B92E0-8433-4272-843A-D9C3FCCDCCD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2139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E32405-6501-4486-A56C-41AA07A655A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114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…with NFDI4Earth as knowledge hub for spatio-temporal data </a:t>
            </a:r>
            <a:r>
              <a:rPr lang="de-DE" baseline="0" dirty="0" smtClean="0"/>
              <a:t> </a:t>
            </a:r>
            <a:endParaRPr lang="de-D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E32405-6501-4486-A56C-41AA07A655A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1131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highlighten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32405-6501-4486-A56C-41AA07A655AB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8940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32405-6501-4486-A56C-41AA07A655AB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2179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nfdi4earth.de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74643" y="2635857"/>
            <a:ext cx="9793357" cy="2266122"/>
          </a:xfrm>
        </p:spPr>
        <p:txBody>
          <a:bodyPr anchor="t"/>
          <a:lstStyle>
            <a:lvl1pPr algn="l">
              <a:defRPr sz="40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4643" y="5274584"/>
            <a:ext cx="9793357" cy="1062606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 err="1"/>
              <a:t>Formatvorlage</a:t>
            </a:r>
            <a:r>
              <a:rPr lang="en-GB" noProof="0" dirty="0"/>
              <a:t> </a:t>
            </a:r>
            <a:r>
              <a:rPr lang="en-GB" noProof="0" dirty="0" smtClean="0"/>
              <a:t>Event / </a:t>
            </a:r>
            <a:r>
              <a:rPr lang="en-GB" noProof="0" dirty="0" err="1" smtClean="0"/>
              <a:t>Autor</a:t>
            </a:r>
            <a:r>
              <a:rPr lang="en-GB" noProof="0" dirty="0" smtClean="0"/>
              <a:t> / Institution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83189" y="458394"/>
            <a:ext cx="7094220" cy="1804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Towards NFDI4Earth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F25F-46B1-44CE-B511-4EEBA3F8982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Towards NFDI4Earth</a:t>
            </a:r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56F25F-46B1-44CE-B511-4EEBA3F8982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/>
          </p:nvPr>
        </p:nvSpPr>
        <p:spPr>
          <a:xfrm>
            <a:off x="533400" y="1024679"/>
            <a:ext cx="11179175" cy="5345641"/>
          </a:xfrm>
        </p:spPr>
        <p:txBody>
          <a:bodyPr/>
          <a:lstStyle>
            <a:lvl1pPr marL="266700" indent="-228600">
              <a:lnSpc>
                <a:spcPct val="110000"/>
              </a:lnSpc>
              <a:defRPr sz="2400"/>
            </a:lvl1pPr>
            <a:lvl2pPr>
              <a:defRPr sz="2000"/>
            </a:lvl2pPr>
          </a:lstStyle>
          <a:p>
            <a:pPr lvl="0"/>
            <a:r>
              <a:rPr lang="en-GB" noProof="0" dirty="0" err="1"/>
              <a:t>Formatvorlagen</a:t>
            </a:r>
            <a:r>
              <a:rPr lang="en-GB" noProof="0" dirty="0"/>
              <a:t> des </a:t>
            </a:r>
            <a:r>
              <a:rPr lang="en-GB" noProof="0" dirty="0" err="1"/>
              <a:t>Textmasters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7355" y="355168"/>
            <a:ext cx="1877848" cy="47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401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U-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719592" y="5008860"/>
            <a:ext cx="3163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hlinkClick r:id="rId2"/>
              </a:rPr>
              <a:t>https://www.nfdi4earth.de/</a:t>
            </a:r>
            <a:r>
              <a:rPr lang="de-DE" dirty="0"/>
              <a:t> 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9592" y="1528542"/>
            <a:ext cx="10863943" cy="3319520"/>
          </a:xfrm>
          <a:prstGeom prst="rect">
            <a:avLst/>
          </a:prstGeom>
        </p:spPr>
      </p:pic>
      <p:sp>
        <p:nvSpPr>
          <p:cNvPr id="8" name="Rechteck 7"/>
          <p:cNvSpPr/>
          <p:nvPr userDrawn="1"/>
        </p:nvSpPr>
        <p:spPr>
          <a:xfrm>
            <a:off x="5380227" y="3244334"/>
            <a:ext cx="1431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i="1" noProof="0" dirty="0" smtClean="0">
                <a:solidFill>
                  <a:schemeClr val="accent1"/>
                </a:solidFill>
              </a:rPr>
              <a:t>Thank You !</a:t>
            </a:r>
            <a:endParaRPr lang="de-DE" dirty="0"/>
          </a:p>
        </p:txBody>
      </p:sp>
      <p:sp>
        <p:nvSpPr>
          <p:cNvPr id="12" name="Rechteck 11"/>
          <p:cNvSpPr/>
          <p:nvPr userDrawn="1"/>
        </p:nvSpPr>
        <p:spPr>
          <a:xfrm>
            <a:off x="5380227" y="3244334"/>
            <a:ext cx="1431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i="1" noProof="0" dirty="0" smtClean="0">
                <a:solidFill>
                  <a:schemeClr val="accent1"/>
                </a:solidFill>
              </a:rPr>
              <a:t>Thank You !</a:t>
            </a:r>
            <a:endParaRPr lang="de-DE" dirty="0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719592" y="510553"/>
            <a:ext cx="4929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noProof="0" dirty="0" smtClean="0">
                <a:solidFill>
                  <a:schemeClr val="accent1"/>
                </a:solidFill>
              </a:rPr>
              <a:t>Thank You !</a:t>
            </a:r>
            <a:endParaRPr lang="en-US" sz="4000" b="1" i="1" noProof="0" dirty="0"/>
          </a:p>
        </p:txBody>
      </p:sp>
      <p:sp>
        <p:nvSpPr>
          <p:cNvPr id="14" name="Titel 13"/>
          <p:cNvSpPr>
            <a:spLocks noGrp="1"/>
          </p:cNvSpPr>
          <p:nvPr>
            <p:ph type="title" hasCustomPrompt="1"/>
          </p:nvPr>
        </p:nvSpPr>
        <p:spPr>
          <a:xfrm>
            <a:off x="719592" y="5677354"/>
            <a:ext cx="11178540" cy="457835"/>
          </a:xfrm>
        </p:spPr>
        <p:txBody>
          <a:bodyPr/>
          <a:lstStyle>
            <a:lvl1pPr>
              <a:defRPr sz="200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dirty="0" smtClean="0"/>
              <a:t>Personal </a:t>
            </a:r>
            <a:r>
              <a:rPr lang="de-DE" dirty="0" err="1" smtClean="0"/>
              <a:t>contact</a:t>
            </a:r>
            <a:r>
              <a:rPr lang="de-DE" dirty="0" smtClean="0"/>
              <a:t>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9872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Towards NFDI4Earth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56F25F-46B1-44CE-B511-4EEBA3F8982D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/>
          </p:nvPr>
        </p:nvSpPr>
        <p:spPr>
          <a:xfrm>
            <a:off x="533400" y="1024679"/>
            <a:ext cx="11179175" cy="5345641"/>
          </a:xfrm>
        </p:spPr>
        <p:txBody>
          <a:bodyPr/>
          <a:lstStyle>
            <a:lvl1pPr marL="360680" indent="-301625">
              <a:spcBef>
                <a:spcPts val="3000"/>
              </a:spcBef>
              <a:defRPr sz="2400"/>
            </a:lvl1pPr>
            <a:lvl2pPr>
              <a:defRPr sz="2000"/>
            </a:lvl2pPr>
          </a:lstStyle>
          <a:p>
            <a:pPr lvl="0"/>
            <a:r>
              <a:rPr lang="en-GB" noProof="0" dirty="0" err="1"/>
              <a:t>Formatvorlagen</a:t>
            </a:r>
            <a:r>
              <a:rPr lang="en-GB" noProof="0" dirty="0"/>
              <a:t> des </a:t>
            </a:r>
            <a:r>
              <a:rPr lang="en-GB" noProof="0" dirty="0" err="1"/>
              <a:t>Textmasters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47355" y="355168"/>
            <a:ext cx="1877848" cy="477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Towards NFDI4Earth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F25F-46B1-44CE-B511-4EEBA3F8982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Towards NFDI4Earth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F25F-46B1-44CE-B511-4EEBA3F8982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Towards NFDI4Earth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F25F-46B1-44CE-B511-4EEBA3F8982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Towards NFDI4Earth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F25F-46B1-44CE-B511-4EEBA3F8982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Towards NFDI4Earth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F25F-46B1-44CE-B511-4EEBA3F8982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Towards NFDI4Earth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F25F-46B1-44CE-B511-4EEBA3F8982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Towards NFDI4Earth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F25F-46B1-44CE-B511-4EEBA3F8982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33400" y="365125"/>
            <a:ext cx="11178540" cy="4578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3400" y="1070630"/>
            <a:ext cx="11178540" cy="5106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/>
              <a:t>Formatvorlagen</a:t>
            </a:r>
            <a:r>
              <a:rPr lang="en-GB" noProof="0" dirty="0"/>
              <a:t> des </a:t>
            </a:r>
            <a:r>
              <a:rPr lang="en-GB" noProof="0" dirty="0" err="1"/>
              <a:t>Textmasters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33400" y="6504623"/>
            <a:ext cx="84353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/>
              <a:t>Towards NFDI4Earth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968740" y="6504623"/>
            <a:ext cx="27432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E56F25F-46B1-44CE-B511-4EEBA3F8982D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1" r:id="rId11"/>
    <p:sldLayoutId id="214748366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58775" indent="-320675" algn="l" defTabSz="914400" rtl="0" eaLnBrk="1" latinLnBrk="0" hangingPunct="1">
        <a:lnSpc>
          <a:spcPct val="100000"/>
        </a:lnSpc>
        <a:spcBef>
          <a:spcPts val="1500"/>
        </a:spcBef>
        <a:spcAft>
          <a:spcPts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16280" indent="-259080" algn="l" defTabSz="914400" rtl="0" eaLnBrk="1" latinLnBrk="0" hangingPunct="1">
        <a:lnSpc>
          <a:spcPct val="100000"/>
        </a:lnSpc>
        <a:spcBef>
          <a:spcPts val="800"/>
        </a:spcBef>
        <a:buClr>
          <a:schemeClr val="bg1">
            <a:lumMod val="65000"/>
          </a:schemeClr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emf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de-DE" dirty="0" smtClean="0"/>
              <a:t>Event </a:t>
            </a:r>
          </a:p>
          <a:p>
            <a:r>
              <a:rPr lang="de-DE" dirty="0" smtClean="0"/>
              <a:t>Name, Institution</a:t>
            </a:r>
          </a:p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503988"/>
            <a:ext cx="2743200" cy="215900"/>
          </a:xfrm>
        </p:spPr>
        <p:txBody>
          <a:bodyPr/>
          <a:lstStyle/>
          <a:p>
            <a:fld id="{BE56F25F-46B1-44CE-B511-4EEBA3F8982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792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Earth </a:t>
            </a:r>
            <a:r>
              <a:rPr lang="en-US" noProof="0" dirty="0"/>
              <a:t>System </a:t>
            </a:r>
            <a:r>
              <a:rPr lang="en-US" noProof="0" dirty="0" smtClean="0"/>
              <a:t>Sciences (ESS)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56F25F-46B1-44CE-B511-4EEBA3F8982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quarter" idx="12"/>
          </p:nvPr>
        </p:nvSpPr>
        <p:spPr>
          <a:xfrm>
            <a:off x="533399" y="1148443"/>
            <a:ext cx="9086738" cy="5356180"/>
          </a:xfrm>
        </p:spPr>
        <p:txBody>
          <a:bodyPr>
            <a:noAutofit/>
          </a:bodyPr>
          <a:lstStyle/>
          <a:p>
            <a:pPr>
              <a:spcBef>
                <a:spcPts val="2800"/>
              </a:spcBef>
            </a:pPr>
            <a:r>
              <a:rPr lang="en-US" noProof="0" dirty="0" smtClean="0"/>
              <a:t>Geosphere</a:t>
            </a:r>
            <a:r>
              <a:rPr lang="en-US" noProof="0" dirty="0"/>
              <a:t>, Atmosphere, Biosphere, Hydrosphere, Cryosphere, </a:t>
            </a:r>
            <a:r>
              <a:rPr lang="en-US" noProof="0" dirty="0" err="1" smtClean="0"/>
              <a:t>Anthroposphere</a:t>
            </a:r>
            <a:r>
              <a:rPr lang="en-US" noProof="0" dirty="0" smtClean="0"/>
              <a:t> and all their interactions</a:t>
            </a:r>
            <a:endParaRPr lang="en-US" noProof="0" dirty="0"/>
          </a:p>
          <a:p>
            <a:pPr lvl="0">
              <a:spcBef>
                <a:spcPts val="2800"/>
              </a:spcBef>
              <a:buClr>
                <a:srgbClr val="003F5F"/>
              </a:buClr>
            </a:pPr>
            <a:r>
              <a:rPr lang="en-US" dirty="0">
                <a:solidFill>
                  <a:prstClr val="black"/>
                </a:solidFill>
              </a:rPr>
              <a:t>From Local Processes to Global Challenges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GB" sz="1800" dirty="0">
                <a:solidFill>
                  <a:prstClr val="black"/>
                </a:solidFill>
              </a:rPr>
              <a:t>e.g. earth systems dynamics, natural hazards, climate change, </a:t>
            </a:r>
            <a:br>
              <a:rPr lang="en-GB" sz="1800" dirty="0">
                <a:solidFill>
                  <a:prstClr val="black"/>
                </a:solidFill>
              </a:rPr>
            </a:br>
            <a:r>
              <a:rPr lang="en-GB" sz="1800" dirty="0">
                <a:solidFill>
                  <a:prstClr val="black"/>
                </a:solidFill>
              </a:rPr>
              <a:t>environmental pollution, water scarcity</a:t>
            </a:r>
            <a:r>
              <a:rPr lang="en-US" sz="1800" dirty="0">
                <a:solidFill>
                  <a:prstClr val="black"/>
                </a:solidFill>
              </a:rPr>
              <a:t>, </a:t>
            </a:r>
            <a:r>
              <a:rPr lang="en-GB" sz="1800" dirty="0">
                <a:solidFill>
                  <a:prstClr val="black"/>
                </a:solidFill>
              </a:rPr>
              <a:t>land use change, </a:t>
            </a:r>
            <a:br>
              <a:rPr lang="en-GB" sz="1800" dirty="0">
                <a:solidFill>
                  <a:prstClr val="black"/>
                </a:solidFill>
              </a:rPr>
            </a:br>
            <a:r>
              <a:rPr lang="en-GB" sz="1800" dirty="0">
                <a:solidFill>
                  <a:prstClr val="black"/>
                </a:solidFill>
              </a:rPr>
              <a:t>scarcity of raw materials</a:t>
            </a:r>
            <a:endParaRPr lang="en-US" sz="1800" dirty="0">
              <a:solidFill>
                <a:prstClr val="black"/>
              </a:solidFill>
            </a:endParaRPr>
          </a:p>
          <a:p>
            <a:pPr>
              <a:spcBef>
                <a:spcPts val="2800"/>
              </a:spcBef>
            </a:pPr>
            <a:r>
              <a:rPr lang="en-US" dirty="0" smtClean="0">
                <a:solidFill>
                  <a:prstClr val="black"/>
                </a:solidFill>
              </a:rPr>
              <a:t>Observing, measuring, modelling, 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>analyzing, predicting the Earth System </a:t>
            </a:r>
          </a:p>
          <a:p>
            <a:pPr>
              <a:spcBef>
                <a:spcPts val="2800"/>
              </a:spcBef>
              <a:buClr>
                <a:srgbClr val="003F5F"/>
              </a:buClr>
            </a:pPr>
            <a:r>
              <a:rPr lang="en-US" dirty="0" smtClean="0"/>
              <a:t>In </a:t>
            </a:r>
            <a:r>
              <a:rPr lang="en-US" dirty="0"/>
              <a:t>international and interdisciplinary </a:t>
            </a:r>
            <a:r>
              <a:rPr lang="en-US" dirty="0" smtClean="0"/>
              <a:t>settings </a:t>
            </a:r>
            <a:br>
              <a:rPr lang="en-US" dirty="0" smtClean="0"/>
            </a:br>
            <a:r>
              <a:rPr lang="en-US" dirty="0" smtClean="0"/>
              <a:t>using spatio-temporal data </a:t>
            </a:r>
            <a:r>
              <a:rPr lang="en-US" dirty="0"/>
              <a:t>as the common reference </a:t>
            </a:r>
          </a:p>
        </p:txBody>
      </p:sp>
      <p:grpSp>
        <p:nvGrpSpPr>
          <p:cNvPr id="16" name="Gruppieren 15"/>
          <p:cNvGrpSpPr/>
          <p:nvPr/>
        </p:nvGrpSpPr>
        <p:grpSpPr>
          <a:xfrm>
            <a:off x="8241366" y="1730198"/>
            <a:ext cx="3763400" cy="3617907"/>
            <a:chOff x="8147504" y="1587151"/>
            <a:chExt cx="3882703" cy="3732599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8180" y="2020625"/>
              <a:ext cx="3269887" cy="2991947"/>
            </a:xfrm>
            <a:prstGeom prst="rect">
              <a:avLst/>
            </a:prstGeom>
          </p:spPr>
        </p:pic>
        <p:pic>
          <p:nvPicPr>
            <p:cNvPr id="9" name="Picture 4" descr="05b_demFlowPathNetCSS1942_scaleBar_CloseView3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prstClr val="black"/>
                <a:srgbClr val="FFC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64" t="16625" r="54203" b="48274"/>
            <a:stretch/>
          </p:blipFill>
          <p:spPr bwMode="auto">
            <a:xfrm>
              <a:off x="8908891" y="4268285"/>
              <a:ext cx="1094558" cy="1051465"/>
            </a:xfrm>
            <a:prstGeom prst="ellipse">
              <a:avLst/>
            </a:prstGeom>
            <a:ln w="9525">
              <a:noFill/>
              <a:miter lim="800000"/>
              <a:headEnd/>
              <a:tailEnd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091" t="20160" r="12690" b="4343"/>
            <a:stretch/>
          </p:blipFill>
          <p:spPr>
            <a:xfrm>
              <a:off x="11000974" y="2943398"/>
              <a:ext cx="1029233" cy="1049148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7981" y="1618822"/>
              <a:ext cx="1048940" cy="1048849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3120" y="4239186"/>
              <a:ext cx="1072471" cy="1080564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7504" y="2776234"/>
              <a:ext cx="1194947" cy="1204069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4" name="Grafik 1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65" t="23032" r="46348" b="30500"/>
            <a:stretch/>
          </p:blipFill>
          <p:spPr>
            <a:xfrm>
              <a:off x="10267597" y="1587151"/>
              <a:ext cx="1089660" cy="1109608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771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497" y="1272281"/>
            <a:ext cx="6958503" cy="444926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Who we are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56F25F-46B1-44CE-B511-4EEBA3F8982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quarter" idx="12"/>
          </p:nvPr>
        </p:nvSpPr>
        <p:spPr>
          <a:xfrm>
            <a:off x="533400" y="1024679"/>
            <a:ext cx="9492536" cy="5633770"/>
          </a:xfrm>
        </p:spPr>
        <p:txBody>
          <a:bodyPr>
            <a:noAutofit/>
          </a:bodyPr>
          <a:lstStyle/>
          <a:p>
            <a:r>
              <a:rPr lang="en-US" noProof="0" dirty="0" smtClean="0"/>
              <a:t>58 institutions </a:t>
            </a:r>
            <a:br>
              <a:rPr lang="en-US" noProof="0" dirty="0" smtClean="0"/>
            </a:br>
            <a:r>
              <a:rPr lang="en-US" dirty="0" smtClean="0"/>
              <a:t>covering </a:t>
            </a:r>
            <a:r>
              <a:rPr lang="en-US" dirty="0"/>
              <a:t>the </a:t>
            </a:r>
            <a:r>
              <a:rPr lang="en-US" dirty="0" smtClean="0"/>
              <a:t>breadth </a:t>
            </a:r>
            <a:r>
              <a:rPr lang="en-US" dirty="0"/>
              <a:t>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Earth </a:t>
            </a:r>
            <a:r>
              <a:rPr lang="en-US" dirty="0"/>
              <a:t>System Sciences (ESS</a:t>
            </a:r>
            <a:r>
              <a:rPr lang="en-US" dirty="0" smtClean="0"/>
              <a:t>)</a:t>
            </a:r>
            <a:endParaRPr lang="en-US" noProof="0" dirty="0"/>
          </a:p>
          <a:p>
            <a:pPr lvl="1">
              <a:spcBef>
                <a:spcPts val="1200"/>
              </a:spcBef>
            </a:pPr>
            <a:r>
              <a:rPr lang="en-US" noProof="0" dirty="0"/>
              <a:t>Universities</a:t>
            </a:r>
          </a:p>
          <a:p>
            <a:pPr lvl="1">
              <a:spcBef>
                <a:spcPts val="1200"/>
              </a:spcBef>
            </a:pPr>
            <a:r>
              <a:rPr lang="en-US" noProof="0" dirty="0"/>
              <a:t>Research </a:t>
            </a:r>
            <a:r>
              <a:rPr lang="en-US" noProof="0" dirty="0" smtClean="0"/>
              <a:t>Organizations 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en-US" noProof="0" dirty="0" smtClean="0"/>
              <a:t>Infrastructure </a:t>
            </a:r>
            <a:r>
              <a:rPr lang="en-US" noProof="0" dirty="0"/>
              <a:t>Providers 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en-US" noProof="0" dirty="0" smtClean="0"/>
              <a:t>Governmental </a:t>
            </a:r>
            <a:r>
              <a:rPr lang="en-US" noProof="0" dirty="0"/>
              <a:t>Institutions</a:t>
            </a:r>
          </a:p>
          <a:p>
            <a:pPr lvl="1">
              <a:spcBef>
                <a:spcPts val="1200"/>
              </a:spcBef>
            </a:pPr>
            <a:r>
              <a:rPr lang="en-US" noProof="0" dirty="0"/>
              <a:t>Scientific Associations </a:t>
            </a: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&amp; Networks</a:t>
            </a:r>
            <a:endParaRPr lang="en-US" noProof="0" dirty="0"/>
          </a:p>
          <a:p>
            <a:pPr>
              <a:spcBef>
                <a:spcPts val="2500"/>
              </a:spcBef>
            </a:pPr>
            <a:r>
              <a:rPr lang="en-US" dirty="0" smtClean="0"/>
              <a:t>Established </a:t>
            </a:r>
            <a:r>
              <a:rPr lang="en-US" noProof="0" dirty="0"/>
              <a:t>2018 </a:t>
            </a:r>
            <a:r>
              <a:rPr lang="en-US" noProof="0" dirty="0" smtClean="0"/>
              <a:t>as </a:t>
            </a:r>
            <a:br>
              <a:rPr lang="en-US" noProof="0" dirty="0" smtClean="0"/>
            </a:br>
            <a:r>
              <a:rPr lang="en-US" b="1" noProof="0" dirty="0" smtClean="0"/>
              <a:t>Open </a:t>
            </a:r>
            <a:r>
              <a:rPr lang="en-US" b="1" noProof="0" dirty="0"/>
              <a:t>Consortium </a:t>
            </a:r>
            <a:r>
              <a:rPr lang="en-US" b="1" noProof="0" dirty="0" smtClean="0"/>
              <a:t/>
            </a:r>
            <a:br>
              <a:rPr lang="en-US" b="1" noProof="0" dirty="0" smtClean="0"/>
            </a:br>
            <a:r>
              <a:rPr lang="en-US" noProof="0" dirty="0" smtClean="0"/>
              <a:t>and</a:t>
            </a:r>
            <a:r>
              <a:rPr lang="en-US" b="1" noProof="0" dirty="0" smtClean="0"/>
              <a:t> </a:t>
            </a:r>
            <a:r>
              <a:rPr lang="en-US" noProof="0" dirty="0" smtClean="0"/>
              <a:t>the ESS branch in the NFDI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9384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Where do we start in </a:t>
            </a:r>
            <a:r>
              <a:rPr lang="en-US" dirty="0"/>
              <a:t>Earth System Sciences</a:t>
            </a:r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56F25F-46B1-44CE-B511-4EEBA3F8982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sz="quarter" idx="12"/>
          </p:nvPr>
        </p:nvSpPr>
        <p:spPr>
          <a:xfrm>
            <a:off x="533399" y="1022613"/>
            <a:ext cx="6098207" cy="5631001"/>
          </a:xfrm>
        </p:spPr>
        <p:txBody>
          <a:bodyPr>
            <a:normAutofit/>
          </a:bodyPr>
          <a:lstStyle/>
          <a:p>
            <a:pPr>
              <a:spcBef>
                <a:spcPts val="2500"/>
              </a:spcBef>
            </a:pPr>
            <a:r>
              <a:rPr lang="en-US" dirty="0" smtClean="0"/>
              <a:t>Data </a:t>
            </a:r>
            <a:r>
              <a:rPr lang="en-US" dirty="0"/>
              <a:t>from different sources,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growing </a:t>
            </a:r>
            <a:r>
              <a:rPr lang="en-US" dirty="0"/>
              <a:t>openness </a:t>
            </a:r>
          </a:p>
          <a:p>
            <a:pPr>
              <a:spcBef>
                <a:spcPts val="2500"/>
              </a:spcBef>
            </a:pPr>
            <a:r>
              <a:rPr lang="en-US" dirty="0" smtClean="0"/>
              <a:t>Often demanding </a:t>
            </a:r>
            <a:r>
              <a:rPr lang="en-US" dirty="0"/>
              <a:t>models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data intensive applications </a:t>
            </a:r>
            <a:endParaRPr lang="en-US" dirty="0"/>
          </a:p>
          <a:p>
            <a:pPr>
              <a:spcBef>
                <a:spcPts val="2500"/>
              </a:spcBef>
            </a:pPr>
            <a:r>
              <a:rPr lang="en-US" dirty="0" smtClean="0"/>
              <a:t>Positive </a:t>
            </a:r>
            <a:r>
              <a:rPr lang="en-US" dirty="0"/>
              <a:t>attitude to Openness, </a:t>
            </a:r>
            <a:r>
              <a:rPr lang="en-US" dirty="0" smtClean="0"/>
              <a:t>FAIR</a:t>
            </a:r>
            <a:r>
              <a:rPr lang="en-US" dirty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Collaborative Development</a:t>
            </a:r>
          </a:p>
          <a:p>
            <a:pPr>
              <a:spcBef>
                <a:spcPts val="2500"/>
              </a:spcBef>
            </a:pPr>
            <a:r>
              <a:rPr lang="en-US" dirty="0"/>
              <a:t>Established data repositories</a:t>
            </a:r>
          </a:p>
          <a:p>
            <a:pPr>
              <a:spcBef>
                <a:spcPts val="2500"/>
              </a:spcBef>
            </a:pPr>
            <a:r>
              <a:rPr lang="en-US" dirty="0" smtClean="0"/>
              <a:t>Several </a:t>
            </a:r>
            <a:r>
              <a:rPr lang="en-US" dirty="0"/>
              <a:t>standards </a:t>
            </a:r>
            <a:r>
              <a:rPr lang="en-US" dirty="0" smtClean="0"/>
              <a:t>for interoperability 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606" y="951993"/>
            <a:ext cx="4847074" cy="2629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hteck 10"/>
          <p:cNvSpPr/>
          <p:nvPr/>
        </p:nvSpPr>
        <p:spPr>
          <a:xfrm>
            <a:off x="7510894" y="6502519"/>
            <a:ext cx="37717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de-DE" sz="1200" dirty="0">
                <a:solidFill>
                  <a:srgbClr val="E7E6E6">
                    <a:lumMod val="50000"/>
                  </a:srgbClr>
                </a:solidFill>
              </a:rPr>
              <a:t>https://doi.pangaea.de/10.1594/PANGAEA.51464 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9061659" y="3615134"/>
            <a:ext cx="20894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https://cera-www.dkrz.de/ 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4449" y="4046022"/>
            <a:ext cx="4824231" cy="2354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327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5">
            <a:extLst>
              <a:ext uri="{FF2B5EF4-FFF2-40B4-BE49-F238E27FC236}">
                <a16:creationId xmlns:a16="http://schemas.microsoft.com/office/drawing/2014/main" id="{0DC26A5B-E85B-4790-9351-086C92168E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95" t="4568" r="44173" b="77657"/>
          <a:stretch/>
        </p:blipFill>
        <p:spPr>
          <a:xfrm>
            <a:off x="11076145" y="5378696"/>
            <a:ext cx="1034853" cy="756904"/>
          </a:xfrm>
          <a:prstGeom prst="rect">
            <a:avLst/>
          </a:prstGeom>
        </p:spPr>
      </p:pic>
      <p:pic>
        <p:nvPicPr>
          <p:cNvPr id="83" name="Grafik 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7641" y="1736820"/>
            <a:ext cx="4135613" cy="381375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Our </a:t>
            </a:r>
            <a:r>
              <a:rPr lang="en-US" noProof="0" dirty="0" smtClean="0"/>
              <a:t>Issues</a:t>
            </a:r>
            <a:endParaRPr lang="en-US" noProof="0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56F25F-46B1-44CE-B511-4EEBA3F8982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quarter" idx="12"/>
          </p:nvPr>
        </p:nvSpPr>
        <p:spPr>
          <a:xfrm>
            <a:off x="533400" y="968507"/>
            <a:ext cx="8258908" cy="5752116"/>
          </a:xfrm>
        </p:spPr>
        <p:txBody>
          <a:bodyPr>
            <a:noAutofit/>
          </a:bodyPr>
          <a:lstStyle/>
          <a:p>
            <a:pPr lvl="0">
              <a:spcBef>
                <a:spcPts val="1800"/>
              </a:spcBef>
            </a:pPr>
            <a:r>
              <a:rPr lang="en-US" noProof="0" dirty="0"/>
              <a:t>Large, diverse number of data </a:t>
            </a:r>
            <a:r>
              <a:rPr lang="en-US" noProof="0"/>
              <a:t>services </a:t>
            </a:r>
            <a:r>
              <a:rPr lang="en-US" noProof="0" smtClean="0"/>
              <a:t>(&gt;&gt; </a:t>
            </a:r>
            <a:r>
              <a:rPr lang="en-US" noProof="0" dirty="0"/>
              <a:t>100) </a:t>
            </a:r>
            <a:br>
              <a:rPr lang="en-US" noProof="0" dirty="0"/>
            </a:br>
            <a:r>
              <a:rPr lang="en-US" noProof="0" dirty="0"/>
              <a:t>and activities related to </a:t>
            </a:r>
            <a:r>
              <a:rPr lang="en-US" noProof="0" dirty="0" smtClean="0"/>
              <a:t>ESS…only a few sustainable </a:t>
            </a:r>
            <a:endParaRPr lang="en-US" noProof="0" dirty="0"/>
          </a:p>
          <a:p>
            <a:pPr>
              <a:spcBef>
                <a:spcPts val="2500"/>
              </a:spcBef>
            </a:pPr>
            <a:r>
              <a:rPr lang="en-US" noProof="0" dirty="0" smtClean="0"/>
              <a:t>Data heterogeneity </a:t>
            </a:r>
            <a:r>
              <a:rPr lang="en-US" noProof="0" dirty="0"/>
              <a:t/>
            </a:r>
            <a:br>
              <a:rPr lang="en-US" noProof="0" dirty="0"/>
            </a:br>
            <a:r>
              <a:rPr lang="en-US" sz="1800" dirty="0" smtClean="0"/>
              <a:t>quality,</a:t>
            </a:r>
            <a:r>
              <a:rPr lang="en-US" sz="1800" dirty="0"/>
              <a:t> curation </a:t>
            </a:r>
            <a:r>
              <a:rPr lang="en-US" sz="1800" dirty="0" smtClean="0"/>
              <a:t>levels, </a:t>
            </a:r>
            <a:r>
              <a:rPr lang="en-US" sz="1800" dirty="0"/>
              <a:t>licenses, </a:t>
            </a:r>
            <a:r>
              <a:rPr lang="en-US" sz="1800" dirty="0" smtClean="0"/>
              <a:t>semantics</a:t>
            </a:r>
            <a:r>
              <a:rPr lang="en-US" sz="1800" dirty="0"/>
              <a:t>, </a:t>
            </a:r>
            <a:r>
              <a:rPr lang="en-US" sz="1800" dirty="0" smtClean="0"/>
              <a:t>sizes, </a:t>
            </a:r>
            <a:br>
              <a:rPr lang="en-US" sz="1800" dirty="0" smtClean="0"/>
            </a:br>
            <a:r>
              <a:rPr lang="en-US" sz="1800" dirty="0" err="1" smtClean="0"/>
              <a:t>repeatability,scale</a:t>
            </a:r>
            <a:r>
              <a:rPr lang="en-US" sz="1800" dirty="0"/>
              <a:t>, </a:t>
            </a:r>
            <a:r>
              <a:rPr lang="en-US" sz="1800" noProof="0" dirty="0" smtClean="0"/>
              <a:t>spatio-temporal resolutions,…</a:t>
            </a:r>
            <a:endParaRPr lang="en-US" sz="1800" noProof="0" dirty="0"/>
          </a:p>
          <a:p>
            <a:pPr lvl="0">
              <a:spcBef>
                <a:spcPts val="2500"/>
              </a:spcBef>
              <a:buClr>
                <a:srgbClr val="003F5F"/>
              </a:buClr>
            </a:pPr>
            <a:r>
              <a:rPr lang="en-US" dirty="0">
                <a:solidFill>
                  <a:prstClr val="black"/>
                </a:solidFill>
              </a:rPr>
              <a:t>Different data cultures and velocities to FAIR </a:t>
            </a:r>
            <a:r>
              <a:rPr lang="en-US" b="1" dirty="0">
                <a:solidFill>
                  <a:prstClr val="black"/>
                </a:solidFill>
              </a:rPr>
              <a:t/>
            </a:r>
            <a:br>
              <a:rPr lang="en-US" b="1" dirty="0">
                <a:solidFill>
                  <a:prstClr val="black"/>
                </a:solidFill>
              </a:rPr>
            </a:br>
            <a:r>
              <a:rPr lang="en-US" sz="1800" dirty="0" smtClean="0">
                <a:solidFill>
                  <a:prstClr val="black"/>
                </a:solidFill>
              </a:rPr>
              <a:t>from data streams to long tail data; RDM </a:t>
            </a:r>
            <a:r>
              <a:rPr lang="en-US" sz="1800" dirty="0">
                <a:solidFill>
                  <a:prstClr val="black"/>
                </a:solidFill>
              </a:rPr>
              <a:t>experts and </a:t>
            </a:r>
            <a:r>
              <a:rPr lang="en-US" sz="1800" dirty="0" smtClean="0">
                <a:solidFill>
                  <a:prstClr val="black"/>
                </a:solidFill>
              </a:rPr>
              <a:t>novices</a:t>
            </a:r>
            <a:endParaRPr lang="en-US" sz="1800" dirty="0">
              <a:solidFill>
                <a:prstClr val="black"/>
              </a:solidFill>
            </a:endParaRPr>
          </a:p>
          <a:p>
            <a:pPr>
              <a:spcBef>
                <a:spcPts val="2500"/>
              </a:spcBef>
            </a:pPr>
            <a:r>
              <a:rPr lang="en-US" noProof="0" dirty="0" smtClean="0"/>
              <a:t>Incomplete support along the data lifecycle </a:t>
            </a:r>
          </a:p>
          <a:p>
            <a:pPr>
              <a:spcBef>
                <a:spcPts val="2500"/>
              </a:spcBef>
            </a:pPr>
            <a:r>
              <a:rPr lang="en-US" noProof="0" dirty="0" smtClean="0"/>
              <a:t>Lack </a:t>
            </a:r>
            <a:r>
              <a:rPr lang="en-US" noProof="0" dirty="0"/>
              <a:t>of </a:t>
            </a:r>
            <a:r>
              <a:rPr lang="en-US" noProof="0" dirty="0" smtClean="0"/>
              <a:t>support (platforms, tools) </a:t>
            </a:r>
            <a:r>
              <a:rPr lang="en-US" noProof="0" dirty="0"/>
              <a:t>for </a:t>
            </a:r>
            <a:r>
              <a:rPr lang="en-US" dirty="0"/>
              <a:t/>
            </a:r>
            <a:br>
              <a:rPr lang="en-US" dirty="0"/>
            </a:br>
            <a:r>
              <a:rPr lang="en-US" noProof="0" dirty="0" smtClean="0"/>
              <a:t>joint </a:t>
            </a:r>
            <a:r>
              <a:rPr lang="en-US" noProof="0" dirty="0"/>
              <a:t>and collaborative interpretation </a:t>
            </a:r>
            <a:r>
              <a:rPr lang="en-US" noProof="0" dirty="0" smtClean="0"/>
              <a:t>of </a:t>
            </a:r>
            <a:r>
              <a:rPr lang="en-US" noProof="0" dirty="0"/>
              <a:t>heterogeneous </a:t>
            </a:r>
            <a:r>
              <a:rPr lang="en-US" noProof="0" dirty="0" smtClean="0"/>
              <a:t>and </a:t>
            </a:r>
            <a:r>
              <a:rPr lang="en-US" noProof="0" dirty="0"/>
              <a:t>decentralized </a:t>
            </a:r>
            <a:r>
              <a:rPr lang="en-US" noProof="0" dirty="0" smtClean="0"/>
              <a:t>data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32C8F1D-7F1D-48D1-8595-3C5046F8CF1B}"/>
              </a:ext>
            </a:extLst>
          </p:cNvPr>
          <p:cNvSpPr txBox="1"/>
          <p:nvPr/>
        </p:nvSpPr>
        <p:spPr>
          <a:xfrm>
            <a:off x="8272389" y="3399509"/>
            <a:ext cx="2803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rgbClr val="898989"/>
                </a:solidFill>
              </a:rPr>
              <a:t>Research </a:t>
            </a:r>
            <a:r>
              <a:rPr lang="de-DE" sz="1600" dirty="0" smtClean="0">
                <a:solidFill>
                  <a:srgbClr val="898989"/>
                </a:solidFill>
              </a:rPr>
              <a:t>Data</a:t>
            </a:r>
            <a:br>
              <a:rPr lang="de-DE" sz="1600" dirty="0" smtClean="0">
                <a:solidFill>
                  <a:srgbClr val="898989"/>
                </a:solidFill>
              </a:rPr>
            </a:br>
            <a:r>
              <a:rPr lang="de-DE" sz="1600" dirty="0" smtClean="0">
                <a:solidFill>
                  <a:srgbClr val="898989"/>
                </a:solidFill>
              </a:rPr>
              <a:t> </a:t>
            </a:r>
            <a:r>
              <a:rPr lang="de-DE" sz="1600" dirty="0">
                <a:solidFill>
                  <a:srgbClr val="898989"/>
                </a:solidFill>
              </a:rPr>
              <a:t>Lifecycle</a:t>
            </a:r>
          </a:p>
        </p:txBody>
      </p:sp>
    </p:spTree>
    <p:extLst>
      <p:ext uri="{BB962C8B-B14F-4D97-AF65-F5344CB8AC3E}">
        <p14:creationId xmlns:p14="http://schemas.microsoft.com/office/powerpoint/2010/main" val="111762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Key Goals</a:t>
            </a:r>
            <a:endParaRPr lang="en-US" noProof="0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BE56F25F-46B1-44CE-B511-4EEBA3F8982D}" type="slidenum">
              <a:rPr lang="de-DE" noProof="0" smtClean="0"/>
              <a:pPr lvl="0"/>
              <a:t>6</a:t>
            </a:fld>
            <a:endParaRPr lang="de-DE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2"/>
          </p:nvPr>
        </p:nvSpPr>
        <p:spPr>
          <a:xfrm>
            <a:off x="533400" y="1024679"/>
            <a:ext cx="10109350" cy="5630422"/>
          </a:xfrm>
        </p:spPr>
        <p:txBody>
          <a:bodyPr>
            <a:normAutofit/>
          </a:bodyPr>
          <a:lstStyle/>
          <a:p>
            <a:pPr lvl="0">
              <a:spcBef>
                <a:spcPts val="2500"/>
              </a:spcBef>
            </a:pPr>
            <a:r>
              <a:rPr lang="en-US" i="1" dirty="0" smtClean="0"/>
              <a:t>One Community </a:t>
            </a:r>
            <a:r>
              <a:rPr lang="en-US" dirty="0" smtClean="0"/>
              <a:t>approach to sustainable, </a:t>
            </a:r>
            <a:r>
              <a:rPr lang="en-US" dirty="0"/>
              <a:t>Open </a:t>
            </a:r>
            <a:r>
              <a:rPr lang="en-US" dirty="0" smtClean="0"/>
              <a:t>and FAIR </a:t>
            </a:r>
            <a:br>
              <a:rPr lang="en-US" dirty="0" smtClean="0"/>
            </a:br>
            <a:r>
              <a:rPr lang="en-US" dirty="0" smtClean="0"/>
              <a:t>Research Data Management in Earth System Sciences (ESS)</a:t>
            </a:r>
          </a:p>
          <a:p>
            <a:pPr>
              <a:spcBef>
                <a:spcPts val="2500"/>
              </a:spcBef>
            </a:pPr>
            <a:r>
              <a:rPr lang="en-US" dirty="0" smtClean="0"/>
              <a:t>Community driven agile development of innovative platforms </a:t>
            </a:r>
            <a:br>
              <a:rPr lang="en-US" dirty="0" smtClean="0"/>
            </a:br>
            <a:r>
              <a:rPr lang="en-US" dirty="0" smtClean="0"/>
              <a:t>for data integration and collaborative data analysis </a:t>
            </a:r>
          </a:p>
          <a:p>
            <a:pPr>
              <a:spcBef>
                <a:spcPts val="2500"/>
              </a:spcBef>
            </a:pPr>
            <a:r>
              <a:rPr lang="en-US" dirty="0"/>
              <a:t>Qualification for people, data, tools and services </a:t>
            </a:r>
            <a:br>
              <a:rPr lang="en-US" dirty="0"/>
            </a:br>
            <a:r>
              <a:rPr lang="en-US" dirty="0"/>
              <a:t>as a basis for FAIR RDM and viability</a:t>
            </a:r>
          </a:p>
          <a:p>
            <a:pPr>
              <a:spcBef>
                <a:spcPts val="2500"/>
              </a:spcBef>
            </a:pPr>
            <a:r>
              <a:rPr lang="en-US" i="1" dirty="0" smtClean="0"/>
              <a:t>OneStop4All </a:t>
            </a:r>
            <a:r>
              <a:rPr lang="en-US" dirty="0"/>
              <a:t>and </a:t>
            </a:r>
            <a:r>
              <a:rPr lang="en-US" i="1" dirty="0" smtClean="0"/>
              <a:t>User </a:t>
            </a:r>
            <a:r>
              <a:rPr lang="en-US" i="1" dirty="0"/>
              <a:t>Support Network </a:t>
            </a:r>
            <a:r>
              <a:rPr lang="en-US" dirty="0"/>
              <a:t>for ESS RDM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 integral part of </a:t>
            </a:r>
            <a:r>
              <a:rPr lang="en-US" dirty="0"/>
              <a:t>NFDI </a:t>
            </a:r>
            <a:r>
              <a:rPr lang="en-US" dirty="0" smtClean="0"/>
              <a:t>and International Infrastructures </a:t>
            </a:r>
            <a:endParaRPr lang="en-US" dirty="0"/>
          </a:p>
          <a:p>
            <a:pPr>
              <a:spcBef>
                <a:spcPts val="2500"/>
              </a:spcBef>
            </a:pPr>
            <a:r>
              <a:rPr lang="en-US" dirty="0" smtClean="0"/>
              <a:t>Key-driver of the build-up and operation of the NFDI </a:t>
            </a:r>
            <a:endParaRPr lang="en-US" dirty="0"/>
          </a:p>
        </p:txBody>
      </p:sp>
      <p:pic>
        <p:nvPicPr>
          <p:cNvPr id="7" name="Google Shape;121;p27"/>
          <p:cNvPicPr preferRelativeResize="0"/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7207" y="1266295"/>
            <a:ext cx="1372579" cy="1405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1066" y="4520894"/>
            <a:ext cx="1459546" cy="1277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5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20080" y="2873646"/>
            <a:ext cx="1749706" cy="123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8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18" y="1151560"/>
            <a:ext cx="7249382" cy="522073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NFDI4Earth – Strategy 2021-26</a:t>
            </a:r>
          </a:p>
        </p:txBody>
      </p:sp>
      <p:sp>
        <p:nvSpPr>
          <p:cNvPr id="26" name="Foliennummernplatzhalter 2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56F25F-46B1-44CE-B511-4EEBA3F8982D}" type="slidenum">
              <a:rPr lang="de-DE" smtClean="0"/>
              <a:t>7</a:t>
            </a:fld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8331538" y="3706151"/>
            <a:ext cx="44680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Infrastructure Perspective </a:t>
            </a:r>
          </a:p>
        </p:txBody>
      </p:sp>
      <p:sp>
        <p:nvSpPr>
          <p:cNvPr id="20" name="Rechteck 19"/>
          <p:cNvSpPr/>
          <p:nvPr/>
        </p:nvSpPr>
        <p:spPr>
          <a:xfrm>
            <a:off x="8331538" y="4418322"/>
            <a:ext cx="41006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NFDI &amp; International Integration</a:t>
            </a:r>
          </a:p>
        </p:txBody>
      </p:sp>
      <p:sp>
        <p:nvSpPr>
          <p:cNvPr id="24" name="Rechteck 23"/>
          <p:cNvSpPr/>
          <p:nvPr/>
        </p:nvSpPr>
        <p:spPr>
          <a:xfrm>
            <a:off x="8331538" y="1373699"/>
            <a:ext cx="43071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Community Engagement</a:t>
            </a:r>
          </a:p>
        </p:txBody>
      </p:sp>
      <p:sp>
        <p:nvSpPr>
          <p:cNvPr id="15" name="Rechteck 14"/>
          <p:cNvSpPr/>
          <p:nvPr/>
        </p:nvSpPr>
        <p:spPr>
          <a:xfrm>
            <a:off x="8331538" y="2928667"/>
            <a:ext cx="43071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User Perspective</a:t>
            </a:r>
          </a:p>
        </p:txBody>
      </p:sp>
      <p:sp>
        <p:nvSpPr>
          <p:cNvPr id="16" name="Rechteck 15"/>
          <p:cNvSpPr/>
          <p:nvPr/>
        </p:nvSpPr>
        <p:spPr>
          <a:xfrm>
            <a:off x="8331538" y="5568896"/>
            <a:ext cx="43071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Community Support</a:t>
            </a:r>
          </a:p>
        </p:txBody>
      </p:sp>
      <p:sp>
        <p:nvSpPr>
          <p:cNvPr id="22" name="Gleichschenkliges Dreieck 21"/>
          <p:cNvSpPr/>
          <p:nvPr/>
        </p:nvSpPr>
        <p:spPr>
          <a:xfrm rot="5400000">
            <a:off x="7156179" y="1571831"/>
            <a:ext cx="1348620" cy="624178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23" name="Gleichschenkliges Dreieck 22"/>
          <p:cNvSpPr/>
          <p:nvPr/>
        </p:nvSpPr>
        <p:spPr>
          <a:xfrm rot="5400000">
            <a:off x="7167999" y="5263884"/>
            <a:ext cx="1330340" cy="624178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25" name="Gleichschenkliges Dreieck 24"/>
          <p:cNvSpPr/>
          <p:nvPr/>
        </p:nvSpPr>
        <p:spPr>
          <a:xfrm rot="5400000">
            <a:off x="7023931" y="2671234"/>
            <a:ext cx="1613118" cy="624178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27" name="Gleichschenkliges Dreieck 26"/>
          <p:cNvSpPr/>
          <p:nvPr/>
        </p:nvSpPr>
        <p:spPr>
          <a:xfrm rot="5400000">
            <a:off x="7118621" y="4137455"/>
            <a:ext cx="1423739" cy="624179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17" name="Rechteck 16"/>
          <p:cNvSpPr/>
          <p:nvPr/>
        </p:nvSpPr>
        <p:spPr>
          <a:xfrm>
            <a:off x="8331538" y="2071356"/>
            <a:ext cx="43071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Piloting Innovations</a:t>
            </a:r>
          </a:p>
        </p:txBody>
      </p:sp>
    </p:spTree>
    <p:extLst>
      <p:ext uri="{BB962C8B-B14F-4D97-AF65-F5344CB8AC3E}">
        <p14:creationId xmlns:p14="http://schemas.microsoft.com/office/powerpoint/2010/main" val="392281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2"/>
          </p:nvPr>
        </p:nvSpPr>
        <p:spPr>
          <a:xfrm>
            <a:off x="533399" y="1088571"/>
            <a:ext cx="11532351" cy="5485370"/>
          </a:xfrm>
        </p:spPr>
        <p:txBody>
          <a:bodyPr>
            <a:noAutofit/>
          </a:bodyPr>
          <a:lstStyle/>
          <a:p>
            <a:pPr>
              <a:spcBef>
                <a:spcPts val="1500"/>
              </a:spcBef>
            </a:pPr>
            <a:r>
              <a:rPr lang="en-US" b="1" dirty="0"/>
              <a:t>NFDI4Earth </a:t>
            </a:r>
            <a:r>
              <a:rPr lang="en-US" b="1" dirty="0" err="1"/>
              <a:t>FAIRness</a:t>
            </a:r>
            <a:r>
              <a:rPr lang="en-US" b="1" dirty="0"/>
              <a:t> and Openness Commitment </a:t>
            </a:r>
          </a:p>
          <a:p>
            <a:pPr lvl="1">
              <a:spcBef>
                <a:spcPts val="1000"/>
              </a:spcBef>
            </a:pPr>
            <a:r>
              <a:rPr lang="en-US" dirty="0" smtClean="0"/>
              <a:t>Engage all ESS stakeholders (researchers, societies, infrastructures, publishers,…)</a:t>
            </a:r>
          </a:p>
          <a:p>
            <a:pPr lvl="1">
              <a:spcBef>
                <a:spcPts val="1000"/>
              </a:spcBef>
            </a:pPr>
            <a:r>
              <a:rPr lang="en-US" dirty="0" smtClean="0"/>
              <a:t>Foster </a:t>
            </a:r>
            <a:r>
              <a:rPr lang="en-US" dirty="0"/>
              <a:t>incentives for Open and FAIR RDM in ESS </a:t>
            </a:r>
            <a:r>
              <a:rPr lang="en-US" dirty="0" smtClean="0"/>
              <a:t>and </a:t>
            </a:r>
            <a:r>
              <a:rPr lang="en-US" b="1" dirty="0" smtClean="0"/>
              <a:t>trigger cultural change</a:t>
            </a:r>
            <a:endParaRPr lang="en-US" b="1" dirty="0"/>
          </a:p>
          <a:p>
            <a:pPr>
              <a:spcBef>
                <a:spcPts val="2500"/>
              </a:spcBef>
            </a:pPr>
            <a:r>
              <a:rPr lang="en-US" dirty="0" smtClean="0"/>
              <a:t>Proceed as </a:t>
            </a:r>
            <a:r>
              <a:rPr lang="en-US" b="1" dirty="0" smtClean="0"/>
              <a:t>one national ESS Community Effort</a:t>
            </a: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n-US" dirty="0"/>
              <a:t>Link into and benefit from related initiatives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(e.g. Helmholtz Research Field Earth </a:t>
            </a:r>
            <a:r>
              <a:rPr lang="en-US" dirty="0"/>
              <a:t>and Environment </a:t>
            </a:r>
            <a:r>
              <a:rPr lang="en-US" dirty="0" err="1" smtClean="0"/>
              <a:t>DataHub</a:t>
            </a:r>
            <a:r>
              <a:rPr lang="en-US" dirty="0" smtClean="0"/>
              <a:t>, GDI-DE,…)</a:t>
            </a: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n-US" dirty="0" smtClean="0"/>
              <a:t>Become </a:t>
            </a:r>
            <a:r>
              <a:rPr lang="en-US" b="1" dirty="0"/>
              <a:t>integral part </a:t>
            </a:r>
            <a:r>
              <a:rPr lang="en-US" dirty="0"/>
              <a:t>of NFDI, EOSC and international infrastructures </a:t>
            </a:r>
          </a:p>
          <a:p>
            <a:pPr>
              <a:lnSpc>
                <a:spcPct val="110000"/>
              </a:lnSpc>
              <a:spcBef>
                <a:spcPts val="2500"/>
              </a:spcBef>
            </a:pPr>
            <a:r>
              <a:rPr lang="en-US" dirty="0"/>
              <a:t>Develop a </a:t>
            </a:r>
            <a:r>
              <a:rPr lang="en-US" b="1" dirty="0"/>
              <a:t>common long term operation model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for NFDI4Earth services </a:t>
            </a:r>
            <a:r>
              <a:rPr lang="en-US" dirty="0" smtClean="0"/>
              <a:t>building on partners’ contributions</a:t>
            </a:r>
          </a:p>
          <a:p>
            <a:pPr>
              <a:spcBef>
                <a:spcPts val="2500"/>
              </a:spcBef>
            </a:pPr>
            <a:r>
              <a:rPr lang="en-US" dirty="0" smtClean="0"/>
              <a:t>Provide an </a:t>
            </a:r>
            <a:r>
              <a:rPr lang="en-US" b="1" dirty="0" smtClean="0"/>
              <a:t>inspiring and vibrant environment for </a:t>
            </a:r>
            <a:br>
              <a:rPr lang="en-US" b="1" dirty="0" smtClean="0"/>
            </a:br>
            <a:r>
              <a:rPr lang="en-US" b="1" dirty="0" smtClean="0"/>
              <a:t>novel Earth System Data Science approaches </a:t>
            </a:r>
            <a:endParaRPr lang="en-US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9860027" y="4988048"/>
            <a:ext cx="1421674" cy="1475989"/>
            <a:chOff x="8968740" y="4938661"/>
            <a:chExt cx="1421674" cy="1475989"/>
          </a:xfrm>
        </p:grpSpPr>
        <p:pic>
          <p:nvPicPr>
            <p:cNvPr id="9" name="Inhaltsplatzhalter 5">
              <a:extLst>
                <a:ext uri="{FF2B5EF4-FFF2-40B4-BE49-F238E27FC236}">
                  <a16:creationId xmlns:a16="http://schemas.microsoft.com/office/drawing/2014/main" id="{41E7DC56-3AFA-4AC0-B522-ACC043E5B4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95" t="4568" r="44173" b="77657"/>
            <a:stretch/>
          </p:blipFill>
          <p:spPr>
            <a:xfrm>
              <a:off x="8968740" y="5374820"/>
              <a:ext cx="1421674" cy="1039830"/>
            </a:xfrm>
            <a:prstGeom prst="rect">
              <a:avLst/>
            </a:prstGeom>
          </p:spPr>
        </p:pic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80927065-936E-4FDA-A01E-B6EA7874EC4B}"/>
                </a:ext>
              </a:extLst>
            </p:cNvPr>
            <p:cNvSpPr txBox="1"/>
            <p:nvPr/>
          </p:nvSpPr>
          <p:spPr>
            <a:xfrm>
              <a:off x="9889672" y="4938661"/>
              <a:ext cx="475383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800" b="1" dirty="0">
                  <a:solidFill>
                    <a:srgbClr val="92D050"/>
                  </a:solidFill>
                </a:rPr>
                <a:t>!</a:t>
              </a: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noProof="0" dirty="0" smtClean="0"/>
              <a:t>Viability and Vision</a:t>
            </a:r>
            <a:endParaRPr lang="en-US" sz="2400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56F25F-46B1-44CE-B511-4EEBA3F8982D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832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663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Benutzerdefiniert 1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F5F"/>
      </a:accent1>
      <a:accent2>
        <a:srgbClr val="05668D"/>
      </a:accent2>
      <a:accent3>
        <a:srgbClr val="E7E7E7"/>
      </a:accent3>
      <a:accent4>
        <a:srgbClr val="FFC000"/>
      </a:accent4>
      <a:accent5>
        <a:srgbClr val="C0D6DF"/>
      </a:accent5>
      <a:accent6>
        <a:srgbClr val="70AD47"/>
      </a:accent6>
      <a:hlink>
        <a:srgbClr val="0563C1"/>
      </a:hlink>
      <a:folHlink>
        <a:srgbClr val="954F72"/>
      </a:folHlink>
    </a:clrScheme>
    <a:fontScheme name="Benutzerdefiniert 2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97C46808F3C944B9442BB4B4E2B5551" ma:contentTypeVersion="0" ma:contentTypeDescription="Ein neues Dokument erstellen." ma:contentTypeScope="" ma:versionID="65a457234090a1af8827622973e5644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4f5dc90cf06628c3b90945c8266c24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5524A1-C442-4B03-85DE-79E44B2FAE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28BF94-7666-459A-8ACC-B55297D8281F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4D9F724-042F-4DE6-B055-1734C1BFAC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499</Words>
  <Application>Microsoft Office PowerPoint</Application>
  <PresentationFormat>Breitbild</PresentationFormat>
  <Paragraphs>73</Paragraphs>
  <Slides>9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Calibri</vt:lpstr>
      <vt:lpstr>Open Sans</vt:lpstr>
      <vt:lpstr>Symbol</vt:lpstr>
      <vt:lpstr>Wingdings</vt:lpstr>
      <vt:lpstr>Office</vt:lpstr>
      <vt:lpstr>PowerPoint-Präsentation</vt:lpstr>
      <vt:lpstr>Earth System Sciences (ESS)</vt:lpstr>
      <vt:lpstr>Who we are</vt:lpstr>
      <vt:lpstr>Where do we start in Earth System Sciences </vt:lpstr>
      <vt:lpstr>Our Issues</vt:lpstr>
      <vt:lpstr>Key Goals</vt:lpstr>
      <vt:lpstr>NFDI4Earth – Strategy 2021-26</vt:lpstr>
      <vt:lpstr>Viability and Vision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Lars Bernard</dc:creator>
  <cp:lastModifiedBy>Jörg Seegert</cp:lastModifiedBy>
  <cp:revision>687</cp:revision>
  <dcterms:created xsi:type="dcterms:W3CDTF">2020-06-16T06:31:48Z</dcterms:created>
  <dcterms:modified xsi:type="dcterms:W3CDTF">2021-06-14T08:00:09Z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1033-11.1.0.9080</vt:lpwstr>
  </property>
  <property fmtid="{D5CDD505-2E9C-101B-9397-08002B2CF9AE}" pid="3" name="ContentTypeId">
    <vt:lpwstr>0x010100E97C46808F3C944B9442BB4B4E2B5551</vt:lpwstr>
  </property>
</Properties>
</file>